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3"/>
  </p:notesMasterIdLst>
  <p:sldIdLst>
    <p:sldId id="256" r:id="rId2"/>
    <p:sldId id="257" r:id="rId3"/>
    <p:sldId id="258" r:id="rId4"/>
    <p:sldId id="259" r:id="rId5"/>
    <p:sldId id="348" r:id="rId6"/>
    <p:sldId id="260" r:id="rId7"/>
    <p:sldId id="261" r:id="rId8"/>
    <p:sldId id="262" r:id="rId9"/>
    <p:sldId id="263" r:id="rId10"/>
    <p:sldId id="264" r:id="rId11"/>
    <p:sldId id="365" r:id="rId12"/>
    <p:sldId id="366" r:id="rId13"/>
    <p:sldId id="367" r:id="rId14"/>
    <p:sldId id="265" r:id="rId15"/>
    <p:sldId id="280" r:id="rId16"/>
    <p:sldId id="277" r:id="rId17"/>
    <p:sldId id="283" r:id="rId18"/>
    <p:sldId id="357" r:id="rId19"/>
    <p:sldId id="284" r:id="rId20"/>
    <p:sldId id="285" r:id="rId21"/>
    <p:sldId id="286" r:id="rId22"/>
    <p:sldId id="287" r:id="rId23"/>
    <p:sldId id="288" r:id="rId24"/>
    <p:sldId id="289" r:id="rId25"/>
    <p:sldId id="334" r:id="rId26"/>
    <p:sldId id="335" r:id="rId27"/>
    <p:sldId id="338" r:id="rId28"/>
    <p:sldId id="337" r:id="rId29"/>
    <p:sldId id="290" r:id="rId30"/>
    <p:sldId id="339" r:id="rId31"/>
    <p:sldId id="340" r:id="rId32"/>
    <p:sldId id="341" r:id="rId33"/>
    <p:sldId id="342" r:id="rId34"/>
    <p:sldId id="359" r:id="rId35"/>
    <p:sldId id="360" r:id="rId36"/>
    <p:sldId id="291" r:id="rId37"/>
    <p:sldId id="292" r:id="rId38"/>
    <p:sldId id="351" r:id="rId39"/>
    <p:sldId id="330" r:id="rId40"/>
    <p:sldId id="331" r:id="rId41"/>
    <p:sldId id="332" r:id="rId42"/>
    <p:sldId id="353" r:id="rId43"/>
    <p:sldId id="354" r:id="rId44"/>
    <p:sldId id="355" r:id="rId45"/>
    <p:sldId id="333" r:id="rId46"/>
    <p:sldId id="293" r:id="rId47"/>
    <p:sldId id="298" r:id="rId48"/>
    <p:sldId id="299" r:id="rId49"/>
    <p:sldId id="300" r:id="rId50"/>
    <p:sldId id="352" r:id="rId51"/>
    <p:sldId id="313" r:id="rId52"/>
    <p:sldId id="301" r:id="rId53"/>
    <p:sldId id="302" r:id="rId54"/>
    <p:sldId id="303" r:id="rId55"/>
    <p:sldId id="305" r:id="rId56"/>
    <p:sldId id="304" r:id="rId57"/>
    <p:sldId id="306" r:id="rId58"/>
    <p:sldId id="307" r:id="rId59"/>
    <p:sldId id="309" r:id="rId60"/>
    <p:sldId id="308" r:id="rId61"/>
    <p:sldId id="297" r:id="rId62"/>
    <p:sldId id="346" r:id="rId63"/>
    <p:sldId id="347" r:id="rId64"/>
    <p:sldId id="314" r:id="rId65"/>
    <p:sldId id="295" r:id="rId66"/>
    <p:sldId id="296" r:id="rId67"/>
    <p:sldId id="358" r:id="rId68"/>
    <p:sldId id="316" r:id="rId69"/>
    <p:sldId id="319" r:id="rId70"/>
    <p:sldId id="361" r:id="rId71"/>
    <p:sldId id="270" r:id="rId72"/>
    <p:sldId id="364" r:id="rId73"/>
    <p:sldId id="363" r:id="rId74"/>
    <p:sldId id="362" r:id="rId75"/>
    <p:sldId id="317" r:id="rId76"/>
    <p:sldId id="318" r:id="rId77"/>
    <p:sldId id="310" r:id="rId78"/>
    <p:sldId id="324" r:id="rId79"/>
    <p:sldId id="320" r:id="rId80"/>
    <p:sldId id="356" r:id="rId81"/>
    <p:sldId id="321" r:id="rId82"/>
    <p:sldId id="322" r:id="rId83"/>
    <p:sldId id="323" r:id="rId84"/>
    <p:sldId id="268" r:id="rId85"/>
    <p:sldId id="329" r:id="rId86"/>
    <p:sldId id="325" r:id="rId87"/>
    <p:sldId id="326" r:id="rId88"/>
    <p:sldId id="368" r:id="rId89"/>
    <p:sldId id="328" r:id="rId90"/>
    <p:sldId id="275" r:id="rId91"/>
    <p:sldId id="350" r:id="rId92"/>
  </p:sldIdLst>
  <p:sldSz cx="18288000" cy="10287000"/>
  <p:notesSz cx="6858000" cy="9144000"/>
  <p:embeddedFontLst>
    <p:embeddedFont>
      <p:font typeface="Calibri" panose="020F0502020204030204" pitchFamily="34" charset="0"/>
      <p:regular r:id="rId94"/>
      <p:bold r:id="rId95"/>
      <p:italic r:id="rId96"/>
      <p:boldItalic r:id="rId97"/>
    </p:embeddedFont>
    <p:embeddedFont>
      <p:font typeface="Cambria Math" panose="02040503050406030204" pitchFamily="18" charset="0"/>
      <p:regular r:id="rId98"/>
    </p:embeddedFont>
    <p:embeddedFont>
      <p:font typeface="Consolas" panose="020B0609020204030204" pitchFamily="49" charset="0"/>
      <p:regular r:id="rId99"/>
      <p:bold r:id="rId100"/>
      <p:italic r:id="rId101"/>
      <p:boldItalic r:id="rId102"/>
    </p:embeddedFont>
    <p:embeddedFont>
      <p:font typeface="Gidole" panose="020B0604020202020204" charset="0"/>
      <p:regular r:id="rId103"/>
    </p:embeddedFont>
    <p:embeddedFont>
      <p:font typeface="Impact" panose="020B0806030902050204" pitchFamily="34" charset="0"/>
      <p:regular r:id="rId104"/>
    </p:embeddedFont>
    <p:embeddedFont>
      <p:font typeface="League Spartan" panose="020B0604020202020204" charset="0"/>
      <p:regular r:id="rId105"/>
    </p:embeddedFont>
    <p:embeddedFont>
      <p:font typeface="Open Sans Extra Bold" panose="020B0604020202020204" charset="0"/>
      <p:regular r:id="rId106"/>
    </p:embeddedFont>
    <p:embeddedFont>
      <p:font typeface="Roboto Mono" panose="020B0604020202020204" charset="0"/>
      <p:regular r:id="rId107"/>
      <p:bold r:id="rId108"/>
      <p:italic r:id="rId109"/>
      <p:boldItalic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365"/>
            <p14:sldId id="366"/>
            <p14:sldId id="367"/>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68"/>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41" d="100"/>
          <a:sy n="41" d="100"/>
        </p:scale>
        <p:origin x="762" y="51"/>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10666758" y="4893295"/>
          <a:ext cx="1662869" cy="337589"/>
        </a:xfrm>
        <a:custGeom>
          <a:avLst/>
          <a:gdLst/>
          <a:ahLst/>
          <a:cxnLst/>
          <a:rect l="0" t="0" r="0" b="0"/>
          <a:pathLst>
            <a:path>
              <a:moveTo>
                <a:pt x="0" y="0"/>
              </a:moveTo>
              <a:lnTo>
                <a:pt x="0" y="170134"/>
              </a:lnTo>
              <a:lnTo>
                <a:pt x="1662869" y="170134"/>
              </a:lnTo>
              <a:lnTo>
                <a:pt x="1662869"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9382422" y="4893295"/>
          <a:ext cx="1284336" cy="337589"/>
        </a:xfrm>
        <a:custGeom>
          <a:avLst/>
          <a:gdLst/>
          <a:ahLst/>
          <a:cxnLst/>
          <a:rect l="0" t="0" r="0" b="0"/>
          <a:pathLst>
            <a:path>
              <a:moveTo>
                <a:pt x="1284336" y="0"/>
              </a:moveTo>
              <a:lnTo>
                <a:pt x="128433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7266651" y="3483994"/>
          <a:ext cx="3400107" cy="337589"/>
        </a:xfrm>
        <a:custGeom>
          <a:avLst/>
          <a:gdLst/>
          <a:ahLst/>
          <a:cxnLst/>
          <a:rect l="0" t="0" r="0" b="0"/>
          <a:pathLst>
            <a:path>
              <a:moveTo>
                <a:pt x="0" y="0"/>
              </a:moveTo>
              <a:lnTo>
                <a:pt x="0" y="170134"/>
              </a:lnTo>
              <a:lnTo>
                <a:pt x="3400107" y="170134"/>
              </a:lnTo>
              <a:lnTo>
                <a:pt x="3400107"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3488010" y="4893295"/>
          <a:ext cx="2947206" cy="337589"/>
        </a:xfrm>
        <a:custGeom>
          <a:avLst/>
          <a:gdLst/>
          <a:ahLst/>
          <a:cxnLst/>
          <a:rect l="0" t="0" r="0" b="0"/>
          <a:pathLst>
            <a:path>
              <a:moveTo>
                <a:pt x="0" y="0"/>
              </a:moveTo>
              <a:lnTo>
                <a:pt x="0" y="170134"/>
              </a:lnTo>
              <a:lnTo>
                <a:pt x="2947206" y="170134"/>
              </a:lnTo>
              <a:lnTo>
                <a:pt x="2947206"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3442290" y="4893295"/>
          <a:ext cx="91440" cy="337589"/>
        </a:xfrm>
        <a:custGeom>
          <a:avLst/>
          <a:gdLst/>
          <a:ahLst/>
          <a:cxnLst/>
          <a:rect l="0" t="0" r="0" b="0"/>
          <a:pathLst>
            <a:path>
              <a:moveTo>
                <a:pt x="45720" y="0"/>
              </a:moveTo>
              <a:lnTo>
                <a:pt x="45720" y="337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540804" y="4893295"/>
          <a:ext cx="2947206" cy="337589"/>
        </a:xfrm>
        <a:custGeom>
          <a:avLst/>
          <a:gdLst/>
          <a:ahLst/>
          <a:cxnLst/>
          <a:rect l="0" t="0" r="0" b="0"/>
          <a:pathLst>
            <a:path>
              <a:moveTo>
                <a:pt x="2947206" y="0"/>
              </a:moveTo>
              <a:lnTo>
                <a:pt x="294720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3488010" y="3483994"/>
          <a:ext cx="3778641" cy="337589"/>
        </a:xfrm>
        <a:custGeom>
          <a:avLst/>
          <a:gdLst/>
          <a:ahLst/>
          <a:cxnLst/>
          <a:rect l="0" t="0" r="0" b="0"/>
          <a:pathLst>
            <a:path>
              <a:moveTo>
                <a:pt x="3778641" y="0"/>
              </a:moveTo>
              <a:lnTo>
                <a:pt x="3778641"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6730795" y="24122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7802507" y="24096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7802507" y="2409604"/>
        <a:ext cx="1607566" cy="1071711"/>
      </dsp:txXfrm>
    </dsp:sp>
    <dsp:sp modelId="{0EC82F2C-CA1B-4A34-AF62-64A49F0907A9}">
      <dsp:nvSpPr>
        <dsp:cNvPr id="0" name=""/>
        <dsp:cNvSpPr/>
      </dsp:nvSpPr>
      <dsp:spPr>
        <a:xfrm>
          <a:off x="2952154"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4023866" y="38189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4023866" y="3818904"/>
        <a:ext cx="1607566" cy="1071711"/>
      </dsp:txXfrm>
    </dsp:sp>
    <dsp:sp modelId="{C1CF1683-1A9D-4D43-9406-72AFC8B9CC57}">
      <dsp:nvSpPr>
        <dsp:cNvPr id="0" name=""/>
        <dsp:cNvSpPr/>
      </dsp:nvSpPr>
      <dsp:spPr>
        <a:xfrm>
          <a:off x="4948"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1076659"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076659" y="5228205"/>
        <a:ext cx="1607566" cy="1071711"/>
      </dsp:txXfrm>
    </dsp:sp>
    <dsp:sp modelId="{75BE8E6F-2998-418F-AA21-610C3926C412}">
      <dsp:nvSpPr>
        <dsp:cNvPr id="0" name=""/>
        <dsp:cNvSpPr/>
      </dsp:nvSpPr>
      <dsp:spPr>
        <a:xfrm>
          <a:off x="2952154"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4023866"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4023866" y="5228205"/>
        <a:ext cx="1607566" cy="1071711"/>
      </dsp:txXfrm>
    </dsp:sp>
    <dsp:sp modelId="{A97A5EC9-C14B-445C-BAC2-BDF992A5A4A0}">
      <dsp:nvSpPr>
        <dsp:cNvPr id="0" name=""/>
        <dsp:cNvSpPr/>
      </dsp:nvSpPr>
      <dsp:spPr>
        <a:xfrm>
          <a:off x="5899360"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6971072"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6971072" y="5228205"/>
        <a:ext cx="1607566" cy="1071711"/>
      </dsp:txXfrm>
    </dsp:sp>
    <dsp:sp modelId="{0D703642-B286-4FCF-919D-492CEAD1AAEF}">
      <dsp:nvSpPr>
        <dsp:cNvPr id="0" name=""/>
        <dsp:cNvSpPr/>
      </dsp:nvSpPr>
      <dsp:spPr>
        <a:xfrm>
          <a:off x="10130903"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11320577" y="3810395"/>
          <a:ext cx="2364634"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11320577" y="3810395"/>
        <a:ext cx="2364634" cy="1071711"/>
      </dsp:txXfrm>
    </dsp:sp>
    <dsp:sp modelId="{29FF6941-A2F0-4F5E-A260-FA54E556977F}">
      <dsp:nvSpPr>
        <dsp:cNvPr id="0" name=""/>
        <dsp:cNvSpPr/>
      </dsp:nvSpPr>
      <dsp:spPr>
        <a:xfrm>
          <a:off x="8846566"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9918278"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9918278" y="5228205"/>
        <a:ext cx="1607566" cy="1071711"/>
      </dsp:txXfrm>
    </dsp:sp>
    <dsp:sp modelId="{1AB78844-7EEA-4FFA-A269-1431E985F8E1}">
      <dsp:nvSpPr>
        <dsp:cNvPr id="0" name=""/>
        <dsp:cNvSpPr/>
      </dsp:nvSpPr>
      <dsp:spPr>
        <a:xfrm>
          <a:off x="11793773"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2865484"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2865484" y="5228205"/>
        <a:ext cx="1607566" cy="1071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5881687" y="4073326"/>
          <a:ext cx="4976812" cy="570071"/>
        </a:xfrm>
        <a:custGeom>
          <a:avLst/>
          <a:gdLst/>
          <a:ahLst/>
          <a:cxnLst/>
          <a:rect l="0" t="0" r="0" b="0"/>
          <a:pathLst>
            <a:path>
              <a:moveTo>
                <a:pt x="0" y="0"/>
              </a:moveTo>
              <a:lnTo>
                <a:pt x="0" y="287297"/>
              </a:lnTo>
              <a:lnTo>
                <a:pt x="4976812" y="287297"/>
              </a:lnTo>
              <a:lnTo>
                <a:pt x="4976812"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5835967" y="4073326"/>
          <a:ext cx="91440" cy="570071"/>
        </a:xfrm>
        <a:custGeom>
          <a:avLst/>
          <a:gdLst/>
          <a:ahLst/>
          <a:cxnLst/>
          <a:rect l="0" t="0" r="0" b="0"/>
          <a:pathLst>
            <a:path>
              <a:moveTo>
                <a:pt x="45720" y="0"/>
              </a:moveTo>
              <a:lnTo>
                <a:pt x="45720" y="5700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904875" y="4073326"/>
          <a:ext cx="4976812" cy="570071"/>
        </a:xfrm>
        <a:custGeom>
          <a:avLst/>
          <a:gdLst/>
          <a:ahLst/>
          <a:cxnLst/>
          <a:rect l="0" t="0" r="0" b="0"/>
          <a:pathLst>
            <a:path>
              <a:moveTo>
                <a:pt x="4976812" y="0"/>
              </a:moveTo>
              <a:lnTo>
                <a:pt x="4976812" y="287297"/>
              </a:lnTo>
              <a:lnTo>
                <a:pt x="0" y="287297"/>
              </a:lnTo>
              <a:lnTo>
                <a:pt x="0"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4976812" y="2263576"/>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6786562" y="2259052"/>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6786562" y="2259052"/>
        <a:ext cx="2714624" cy="1809749"/>
      </dsp:txXfrm>
    </dsp:sp>
    <dsp:sp modelId="{1AC472DA-DC50-427A-B9B6-8D4AF1A721C6}">
      <dsp:nvSpPr>
        <dsp:cNvPr id="0" name=""/>
        <dsp:cNvSpPr/>
      </dsp:nvSpPr>
      <dsp:spPr>
        <a:xfrm>
          <a:off x="0"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809750"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809750" y="4638873"/>
        <a:ext cx="2714624" cy="1809749"/>
      </dsp:txXfrm>
    </dsp:sp>
    <dsp:sp modelId="{D85368BC-4140-4808-9EB8-986D185EC83E}">
      <dsp:nvSpPr>
        <dsp:cNvPr id="0" name=""/>
        <dsp:cNvSpPr/>
      </dsp:nvSpPr>
      <dsp:spPr>
        <a:xfrm>
          <a:off x="4976812"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6786562"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6786562" y="4638873"/>
        <a:ext cx="2714624" cy="1809749"/>
      </dsp:txXfrm>
    </dsp:sp>
    <dsp:sp modelId="{3F43EA89-FA96-41DA-8746-DDC9B854BA79}">
      <dsp:nvSpPr>
        <dsp:cNvPr id="0" name=""/>
        <dsp:cNvSpPr/>
      </dsp:nvSpPr>
      <dsp:spPr>
        <a:xfrm>
          <a:off x="9953624"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11763374"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11763374" y="4638873"/>
        <a:ext cx="2714624" cy="180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5675969" y="2136351"/>
          <a:ext cx="2865555" cy="656472"/>
        </a:xfrm>
        <a:custGeom>
          <a:avLst/>
          <a:gdLst/>
          <a:ahLst/>
          <a:cxnLst/>
          <a:rect l="0" t="0" r="0" b="0"/>
          <a:pathLst>
            <a:path>
              <a:moveTo>
                <a:pt x="0" y="0"/>
              </a:moveTo>
              <a:lnTo>
                <a:pt x="0" y="330841"/>
              </a:lnTo>
              <a:lnTo>
                <a:pt x="2865555" y="330841"/>
              </a:lnTo>
              <a:lnTo>
                <a:pt x="2865555"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2810414" y="2136351"/>
          <a:ext cx="2865555" cy="656472"/>
        </a:xfrm>
        <a:custGeom>
          <a:avLst/>
          <a:gdLst/>
          <a:ahLst/>
          <a:cxnLst/>
          <a:rect l="0" t="0" r="0" b="0"/>
          <a:pathLst>
            <a:path>
              <a:moveTo>
                <a:pt x="2865555" y="0"/>
              </a:moveTo>
              <a:lnTo>
                <a:pt x="2865555" y="330841"/>
              </a:lnTo>
              <a:lnTo>
                <a:pt x="0" y="330841"/>
              </a:lnTo>
              <a:lnTo>
                <a:pt x="0"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4633949" y="52311"/>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6717989" y="47101"/>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6717989" y="47101"/>
        <a:ext cx="3126060" cy="2084040"/>
      </dsp:txXfrm>
    </dsp:sp>
    <dsp:sp modelId="{67C8F230-14DA-4915-AC64-0BE854565119}">
      <dsp:nvSpPr>
        <dsp:cNvPr id="0" name=""/>
        <dsp:cNvSpPr/>
      </dsp:nvSpPr>
      <dsp:spPr>
        <a:xfrm>
          <a:off x="1768394"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3852434"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3852434" y="2787614"/>
        <a:ext cx="3126060" cy="2084040"/>
      </dsp:txXfrm>
    </dsp:sp>
    <dsp:sp modelId="{F6FCE74B-C810-4F6D-AE26-0B5E51B1B26E}">
      <dsp:nvSpPr>
        <dsp:cNvPr id="0" name=""/>
        <dsp:cNvSpPr/>
      </dsp:nvSpPr>
      <dsp:spPr>
        <a:xfrm>
          <a:off x="7499505"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9583545"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9583545" y="2787614"/>
        <a:ext cx="3126060" cy="208404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94227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1.png"/><Relationship Id="rId5" Type="http://schemas.openxmlformats.org/officeDocument/2006/relationships/diagramLayout" Target="../diagrams/layout2.xml"/><Relationship Id="rId10" Type="http://schemas.openxmlformats.org/officeDocument/2006/relationships/image" Target="../media/image10.jpeg"/><Relationship Id="rId4" Type="http://schemas.openxmlformats.org/officeDocument/2006/relationships/diagramData" Target="../diagrams/data2.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3.jpeg"/><Relationship Id="rId4" Type="http://schemas.openxmlformats.org/officeDocument/2006/relationships/diagramData" Target="../diagrams/data3.xml"/><Relationship Id="rId9"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www.katemarshallmaths.com/chapter-3-bell-shaped-distribution.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hyperlink" Target="https://www.katemarshallmaths.com/chapter-3-bell-shaped-distribution.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jpeg"/><Relationship Id="rId4" Type="http://schemas.openxmlformats.org/officeDocument/2006/relationships/image" Target="../media/image38.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BUSINESS STATISTICS IN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889458450"/>
              </p:ext>
            </p:extLst>
          </p:nvPr>
        </p:nvGraphicFramePr>
        <p:xfrm>
          <a:off x="2209653" y="1310243"/>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7777098"/>
              </p:ext>
            </p:extLst>
          </p:nvPr>
        </p:nvGraphicFramePr>
        <p:xfrm>
          <a:off x="2362200" y="985887"/>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37" y="7286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862" y="7612716"/>
            <a:ext cx="4283959" cy="2409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04620" y="6819900"/>
            <a:ext cx="3459480" cy="34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572610271"/>
              </p:ext>
            </p:extLst>
          </p:nvPr>
        </p:nvGraphicFramePr>
        <p:xfrm>
          <a:off x="3100269" y="1759592"/>
          <a:ext cx="14478000" cy="4923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6683558"/>
            <a:ext cx="4838828" cy="3227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9269" y="6683558"/>
            <a:ext cx="4838829" cy="322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1066800" y="2933700"/>
            <a:ext cx="7657143" cy="3695238"/>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1" y="9864959"/>
            <a:ext cx="7834196" cy="369332"/>
          </a:xfrm>
          <a:prstGeom prst="rect">
            <a:avLst/>
          </a:prstGeom>
        </p:spPr>
        <p:txBody>
          <a:bodyPr wrap="none">
            <a:spAutoFit/>
          </a:bodyPr>
          <a:lstStyle/>
          <a:p>
            <a:r>
              <a:rPr lang="en-US"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9448653" y="3212618"/>
            <a:ext cx="8675355" cy="3416320"/>
          </a:xfrm>
          <a:prstGeom prst="rect">
            <a:avLst/>
          </a:prstGeom>
        </p:spPr>
        <p:txBody>
          <a:bodyPr wrap="square">
            <a:spAutoFit/>
          </a:bodyPr>
          <a:lstStyle/>
          <a:p>
            <a:r>
              <a:rPr lang="en-US" sz="3600" dirty="0">
                <a:latin typeface="Gidole" panose="020B0604020202020204" charset="0"/>
              </a:rPr>
              <a:t>Treat discrete as continuous (maybe) when:</a:t>
            </a:r>
          </a:p>
          <a:p>
            <a:pPr marL="285750" indent="-285750">
              <a:buFont typeface="Arial" panose="020B0604020202020204" pitchFamily="34" charset="0"/>
              <a:buChar char="•"/>
            </a:pPr>
            <a:endParaRPr lang="en-US" sz="3600" dirty="0">
              <a:latin typeface="Gidole" panose="020B0604020202020204" charset="0"/>
            </a:endParaRPr>
          </a:p>
          <a:p>
            <a:pPr marL="285750" indent="-285750">
              <a:buFont typeface="Arial" panose="020B0604020202020204" pitchFamily="34" charset="0"/>
              <a:buChar char="•"/>
            </a:pPr>
            <a:r>
              <a:rPr lang="en-US" sz="3600" dirty="0">
                <a:latin typeface="Gidole" panose="020B0604020202020204" charset="0"/>
              </a:rPr>
              <a:t>Large number of observations</a:t>
            </a:r>
          </a:p>
          <a:p>
            <a:pPr marL="285750" indent="-285750">
              <a:buFont typeface="Arial" panose="020B0604020202020204" pitchFamily="34" charset="0"/>
              <a:buChar char="•"/>
            </a:pPr>
            <a:r>
              <a:rPr lang="en-US" sz="3600" dirty="0">
                <a:latin typeface="Gidole" panose="020B0604020202020204" charset="0"/>
              </a:rPr>
              <a:t>Large number of values an observation can take</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1252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24150"/>
            <a:ext cx="8602133" cy="48387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10058400" y="3238500"/>
            <a:ext cx="7696200" cy="3539430"/>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File → Options → Add-ins</a:t>
            </a:r>
          </a:p>
          <a:p>
            <a:pPr marL="285750" indent="-285750">
              <a:buFont typeface="Arial" panose="020B0604020202020204" pitchFamily="34" charset="0"/>
              <a:buChar char="•"/>
            </a:pPr>
            <a:r>
              <a:rPr lang="en-US" sz="3200" dirty="0">
                <a:latin typeface="Gidole" panose="020B0604020202020204" charset="0"/>
              </a:rPr>
              <a:t>Click Go toward the bottom of the menu</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584230"/>
            <a:ext cx="8538569" cy="4800601"/>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0058400" y="3238500"/>
            <a:ext cx="7696200" cy="3046988"/>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Data </a:t>
            </a:r>
            <a:r>
              <a:rPr lang="en-US" sz="3200">
                <a:latin typeface="Gidole" panose="020B0604020202020204" charset="0"/>
              </a:rPr>
              <a:t>→ Analysis </a:t>
            </a:r>
            <a:r>
              <a:rPr lang="en-US" sz="3200" dirty="0">
                <a:latin typeface="Gidole" panose="020B0604020202020204" charset="0"/>
              </a:rPr>
              <a:t>Tools </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177648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Business Statistics in Excel</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99366" y="3791893"/>
            <a:ext cx="17907000" cy="3540932"/>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Business Statistics in Excel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Business Statistics in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From Excel to Python and R</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2548" y="839303"/>
            <a:ext cx="6009085"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TotalTime>
  <Words>8167</Words>
  <Application>Microsoft Office PowerPoint</Application>
  <PresentationFormat>Custom</PresentationFormat>
  <Paragraphs>704</Paragraphs>
  <Slides>91</Slides>
  <Notes>86</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91</vt:i4>
      </vt:variant>
    </vt:vector>
  </HeadingPairs>
  <TitlesOfParts>
    <vt:vector size="104" baseType="lpstr">
      <vt:lpstr>League Spartan Bold</vt:lpstr>
      <vt:lpstr>Consolas</vt:lpstr>
      <vt:lpstr>League Spartan</vt:lpstr>
      <vt:lpstr>Impact</vt:lpstr>
      <vt:lpstr>Cambria Math</vt:lpstr>
      <vt:lpstr>Roboto Mono</vt:lpstr>
      <vt:lpstr>Arial</vt:lpstr>
      <vt:lpstr>League Spartan Italics</vt:lpstr>
      <vt:lpstr>Gidole Bold</vt:lpstr>
      <vt:lpstr>Calibri</vt:lpstr>
      <vt:lpstr>Gidole</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175</cp:revision>
  <dcterms:created xsi:type="dcterms:W3CDTF">2006-08-16T00:00:00Z</dcterms:created>
  <dcterms:modified xsi:type="dcterms:W3CDTF">2022-11-27T22:13:57Z</dcterms:modified>
  <dc:identifier>DADurESpNu8</dc:identifier>
</cp:coreProperties>
</file>